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7"/>
  </p:notesMasterIdLst>
  <p:sldIdLst>
    <p:sldId id="266" r:id="rId2"/>
    <p:sldId id="258" r:id="rId3"/>
    <p:sldId id="259" r:id="rId4"/>
    <p:sldId id="451" r:id="rId5"/>
    <p:sldId id="452" r:id="rId6"/>
    <p:sldId id="455" r:id="rId7"/>
    <p:sldId id="456" r:id="rId8"/>
    <p:sldId id="457" r:id="rId9"/>
    <p:sldId id="453" r:id="rId10"/>
    <p:sldId id="450" r:id="rId11"/>
    <p:sldId id="449" r:id="rId12"/>
    <p:sldId id="454" r:id="rId13"/>
    <p:sldId id="447" r:id="rId14"/>
    <p:sldId id="448" r:id="rId15"/>
    <p:sldId id="458" r:id="rId16"/>
    <p:sldId id="459" r:id="rId17"/>
    <p:sldId id="460" r:id="rId18"/>
    <p:sldId id="461" r:id="rId19"/>
    <p:sldId id="462" r:id="rId20"/>
    <p:sldId id="463" r:id="rId21"/>
    <p:sldId id="464" r:id="rId22"/>
    <p:sldId id="465" r:id="rId23"/>
    <p:sldId id="264" r:id="rId24"/>
    <p:sldId id="446" r:id="rId25"/>
    <p:sldId id="444" r:id="rId26"/>
  </p:sldIdLst>
  <p:sldSz cx="9144000" cy="6858000" type="screen4x3"/>
  <p:notesSz cx="6858000" cy="9144000"/>
  <p:embeddedFontLst>
    <p:embeddedFont>
      <p:font typeface="KoPub돋움체 Bold" panose="00000800000000000000" pitchFamily="2" charset="-127"/>
      <p:bold r:id="rId28"/>
    </p:embeddedFont>
    <p:embeddedFont>
      <p:font typeface="KoPub돋움체_Pro Bold" panose="020B0600000101010101" charset="-127"/>
      <p:bold r:id="rId29"/>
    </p:embeddedFont>
    <p:embeddedFont>
      <p:font typeface="D2Coding" panose="020B0609020101020101" pitchFamily="49" charset="-127"/>
      <p:regular r:id="rId30"/>
      <p:bold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57910" autoAdjust="0"/>
  </p:normalViewPr>
  <p:slideViewPr>
    <p:cSldViewPr snapToGrid="0">
      <p:cViewPr varScale="1">
        <p:scale>
          <a:sx n="52" d="100"/>
          <a:sy n="52" d="100"/>
        </p:scale>
        <p:origin x="26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</a:t>
            </a:r>
            <a:r>
              <a:rPr lang="ko-KR" altLang="en-US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단독으로 </a:t>
            </a: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r>
              <a:rPr lang="ko-KR" altLang="en-US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발생하기도 하지만</a:t>
            </a: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webapp</a:t>
            </a:r>
            <a:r>
              <a:rPr lang="ko-KR" altLang="en-US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기능으로 인해서 악성코드가 발현되는 경우도 있다</a:t>
            </a: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2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565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ko-KR" altLang="en-US" dirty="0"/>
              <a:t>분이면 끝남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466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60361-AF17-78CC-7C35-4C7B28172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BCCF90-6252-C33D-53CB-06BC0B8AA6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724BD5-2C29-E16D-76E1-24173F4E6F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ko-KR" altLang="en-US" dirty="0"/>
              <a:t>분이면 끝남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691B1F-FFEE-9D8F-DAA1-1AFA3BA3EA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722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FastCGI</a:t>
            </a:r>
            <a:r>
              <a:rPr lang="en-US" altLang="ko-KR" dirty="0"/>
              <a:t> </a:t>
            </a:r>
            <a:r>
              <a:rPr lang="ko-KR" altLang="en-US" dirty="0"/>
              <a:t>서버</a:t>
            </a:r>
            <a:r>
              <a:rPr lang="en-US" altLang="ko-KR" dirty="0"/>
              <a:t>(</a:t>
            </a:r>
            <a:r>
              <a:rPr lang="en-US" altLang="ko-KR" dirty="0" err="1"/>
              <a:t>php</a:t>
            </a:r>
            <a:r>
              <a:rPr lang="en-US" altLang="ko-KR" dirty="0"/>
              <a:t>-fpm)</a:t>
            </a:r>
            <a:r>
              <a:rPr lang="ko-KR" altLang="en-US" dirty="0"/>
              <a:t>가 </a:t>
            </a:r>
            <a:r>
              <a:rPr lang="en-US" altLang="ko-KR" dirty="0"/>
              <a:t>127.0.0.1:9000</a:t>
            </a:r>
            <a:r>
              <a:rPr lang="ko-KR" altLang="en-US" dirty="0"/>
              <a:t>에서 대기 중</a:t>
            </a:r>
            <a:r>
              <a:rPr lang="en-US" altLang="ko-KR" dirty="0"/>
              <a:t>, </a:t>
            </a:r>
            <a:r>
              <a:rPr lang="en-US" altLang="ko-KR" dirty="0" err="1"/>
              <a:t>php</a:t>
            </a:r>
            <a:r>
              <a:rPr lang="ko-KR" altLang="en-US" dirty="0"/>
              <a:t>로 끝나는 요청을</a:t>
            </a:r>
            <a:r>
              <a:rPr lang="en-US" altLang="ko-KR" dirty="0"/>
              <a:t> nginx</a:t>
            </a:r>
            <a:r>
              <a:rPr lang="ko-KR" altLang="en-US" dirty="0"/>
              <a:t>는 </a:t>
            </a:r>
            <a:r>
              <a:rPr lang="en-US" altLang="ko-KR" dirty="0"/>
              <a:t>CGI </a:t>
            </a:r>
            <a:r>
              <a:rPr lang="ko-KR" altLang="en-US" dirty="0"/>
              <a:t>서버로 넘긴다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취약점</a:t>
            </a:r>
            <a:r>
              <a:rPr lang="en-US" altLang="ko-KR" dirty="0"/>
              <a:t>: myWebshell.jpg </a:t>
            </a:r>
            <a:r>
              <a:rPr lang="ko-KR" altLang="en-US" dirty="0"/>
              <a:t>업로드 후 해당경로로 </a:t>
            </a:r>
            <a:r>
              <a:rPr lang="en-US" altLang="ko-KR" dirty="0" err="1"/>
              <a:t>myWebshell.php</a:t>
            </a:r>
            <a:r>
              <a:rPr lang="ko-KR" altLang="en-US" dirty="0"/>
              <a:t>를 요청하면 </a:t>
            </a:r>
            <a:r>
              <a:rPr lang="en-US" altLang="ko-KR" dirty="0" err="1"/>
              <a:t>php</a:t>
            </a:r>
            <a:r>
              <a:rPr lang="ko-KR" altLang="en-US" dirty="0"/>
              <a:t>가 없지만 실행하게 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</a:t>
            </a:r>
            <a:r>
              <a:rPr lang="en-US" altLang="ko-KR" dirty="0"/>
              <a:t>upload </a:t>
            </a:r>
            <a:r>
              <a:rPr lang="ko-KR" altLang="en-US" dirty="0"/>
              <a:t>폴더는 </a:t>
            </a:r>
            <a:r>
              <a:rPr lang="en-US" dirty="0"/>
              <a:t>location ~ \.</a:t>
            </a:r>
            <a:r>
              <a:rPr lang="en-US" dirty="0" err="1"/>
              <a:t>php</a:t>
            </a:r>
            <a:r>
              <a:rPr lang="en-US" dirty="0"/>
              <a:t>$ {return 403;} </a:t>
            </a:r>
            <a:r>
              <a:rPr lang="ko-KR" altLang="en-US" dirty="0"/>
              <a:t>처럼 아예 막아놓도록 하자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2497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location ~ \.</a:t>
            </a:r>
            <a:r>
              <a:rPr lang="en-US" dirty="0" err="1"/>
              <a:t>php</a:t>
            </a:r>
            <a:r>
              <a:rPr lang="en-US" dirty="0"/>
              <a:t>$ {return 403;}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98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C68D8-2402-0B8D-437F-D94E8B9A4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822C6F-5ACA-107F-3AA5-221E72805B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A25DF5-4E8B-0F81-F01E-57B01AF424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location ~ \.</a:t>
            </a:r>
            <a:r>
              <a:rPr lang="en-US" dirty="0" err="1"/>
              <a:t>php</a:t>
            </a:r>
            <a:r>
              <a:rPr lang="en-US" dirty="0"/>
              <a:t>$ {return 403;}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1A020-A152-09B4-6F52-CBE570BA2B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517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lxml</a:t>
            </a:r>
            <a:r>
              <a:rPr lang="en-US" dirty="0"/>
              <a:t> import </a:t>
            </a:r>
            <a:r>
              <a:rPr lang="en-US" dirty="0" err="1"/>
              <a:t>etree</a:t>
            </a:r>
            <a:endParaRPr lang="en-US" dirty="0"/>
          </a:p>
          <a:p>
            <a:endParaRPr lang="en-US" dirty="0"/>
          </a:p>
          <a:p>
            <a:r>
              <a:rPr lang="en-US" dirty="0"/>
              <a:t>xml = """&lt;!DOCTYPE note [</a:t>
            </a:r>
          </a:p>
          <a:p>
            <a:r>
              <a:rPr lang="en-US" dirty="0"/>
              <a:t>&lt;!ENTITY </a:t>
            </a:r>
            <a:r>
              <a:rPr lang="en-US" dirty="0" err="1"/>
              <a:t>xxe</a:t>
            </a:r>
            <a:r>
              <a:rPr lang="en-US" dirty="0"/>
              <a:t> SYSTEM "file://flag.txt"&gt;</a:t>
            </a:r>
          </a:p>
          <a:p>
            <a:r>
              <a:rPr lang="en-US" dirty="0"/>
              <a:t>]&gt;</a:t>
            </a:r>
          </a:p>
          <a:p>
            <a:r>
              <a:rPr lang="en-US" dirty="0"/>
              <a:t>&lt;note&gt;</a:t>
            </a:r>
          </a:p>
          <a:p>
            <a:r>
              <a:rPr lang="en-US" dirty="0"/>
              <a:t>  &lt;to&gt;you&lt;/to&gt;</a:t>
            </a:r>
          </a:p>
          <a:p>
            <a:r>
              <a:rPr lang="en-US" dirty="0"/>
              <a:t>  &lt;from&gt;</a:t>
            </a:r>
            <a:r>
              <a:rPr lang="en-US" dirty="0" err="1"/>
              <a:t>zirajs</a:t>
            </a:r>
            <a:r>
              <a:rPr lang="en-US" dirty="0"/>
              <a:t>&lt;/from&gt;</a:t>
            </a:r>
          </a:p>
          <a:p>
            <a:r>
              <a:rPr lang="en-US" dirty="0"/>
              <a:t>  &lt;heading&gt;Note&lt;/heading&gt;</a:t>
            </a:r>
          </a:p>
          <a:p>
            <a:r>
              <a:rPr lang="en-US" dirty="0"/>
              <a:t>  &lt;body&gt;&amp;</a:t>
            </a:r>
            <a:r>
              <a:rPr lang="en-US" dirty="0" err="1"/>
              <a:t>xxe</a:t>
            </a:r>
            <a:r>
              <a:rPr lang="en-US" dirty="0"/>
              <a:t>;&lt;/body&gt;</a:t>
            </a:r>
          </a:p>
          <a:p>
            <a:r>
              <a:rPr lang="en-US" dirty="0"/>
              <a:t>&lt;/note&gt;"""</a:t>
            </a:r>
          </a:p>
          <a:p>
            <a:endParaRPr lang="en-US" dirty="0"/>
          </a:p>
          <a:p>
            <a:r>
              <a:rPr lang="en-US" dirty="0"/>
              <a:t>parser = </a:t>
            </a:r>
            <a:r>
              <a:rPr lang="en-US" dirty="0" err="1"/>
              <a:t>etree.XMLParser</a:t>
            </a:r>
            <a:r>
              <a:rPr lang="en-US" dirty="0"/>
              <a:t>(</a:t>
            </a:r>
            <a:r>
              <a:rPr lang="en-US" dirty="0" err="1"/>
              <a:t>load_dtd</a:t>
            </a:r>
            <a:r>
              <a:rPr lang="en-US" dirty="0"/>
              <a:t>=True, </a:t>
            </a:r>
            <a:r>
              <a:rPr lang="en-US" dirty="0" err="1"/>
              <a:t>resolve_entities</a:t>
            </a:r>
            <a:r>
              <a:rPr lang="en-US" dirty="0"/>
              <a:t>=True)</a:t>
            </a:r>
            <a:endParaRPr lang="ko-KR" altLang="en-US" dirty="0"/>
          </a:p>
          <a:p>
            <a:r>
              <a:rPr lang="en-US" dirty="0"/>
              <a:t>root = </a:t>
            </a:r>
            <a:r>
              <a:rPr lang="en-US" dirty="0" err="1"/>
              <a:t>etree.fromstring</a:t>
            </a:r>
            <a:r>
              <a:rPr lang="en-US" dirty="0"/>
              <a:t>(</a:t>
            </a:r>
            <a:r>
              <a:rPr lang="en-US" dirty="0" err="1"/>
              <a:t>xml.encode</a:t>
            </a:r>
            <a:r>
              <a:rPr lang="en-US" dirty="0"/>
              <a:t>(), parser=parser)</a:t>
            </a:r>
          </a:p>
          <a:p>
            <a:r>
              <a:rPr lang="en-US" dirty="0"/>
              <a:t>print(</a:t>
            </a:r>
            <a:r>
              <a:rPr lang="en-US" dirty="0" err="1"/>
              <a:t>etree.tostring</a:t>
            </a:r>
            <a:r>
              <a:rPr lang="en-US" dirty="0"/>
              <a:t>(root, </a:t>
            </a:r>
            <a:r>
              <a:rPr lang="en-US" dirty="0" err="1"/>
              <a:t>pretty_print</a:t>
            </a:r>
            <a:r>
              <a:rPr lang="en-US" dirty="0"/>
              <a:t>=True).decode())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860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001CE3-A1A3-91F5-CE23-6C2D829DF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CFEA6E-DE91-1286-2659-BD8A830E7B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9BBD4E-5F54-2FB8-5ABB-168B00C07F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lxml</a:t>
            </a:r>
            <a:r>
              <a:rPr lang="en-US" dirty="0"/>
              <a:t> import </a:t>
            </a:r>
            <a:r>
              <a:rPr lang="en-US" dirty="0" err="1"/>
              <a:t>etree</a:t>
            </a:r>
            <a:endParaRPr lang="en-US" dirty="0"/>
          </a:p>
          <a:p>
            <a:endParaRPr lang="en-US" dirty="0"/>
          </a:p>
          <a:p>
            <a:r>
              <a:rPr lang="en-US" dirty="0"/>
              <a:t>xml = """&lt;!DOCTYPE note [</a:t>
            </a:r>
          </a:p>
          <a:p>
            <a:r>
              <a:rPr lang="en-US" dirty="0"/>
              <a:t>&lt;!ENTITY </a:t>
            </a:r>
            <a:r>
              <a:rPr lang="en-US" dirty="0" err="1"/>
              <a:t>xxe</a:t>
            </a:r>
            <a:r>
              <a:rPr lang="en-US" dirty="0"/>
              <a:t> SYSTEM "file://flag.txt"&gt;</a:t>
            </a:r>
          </a:p>
          <a:p>
            <a:r>
              <a:rPr lang="en-US" dirty="0"/>
              <a:t>]&gt;</a:t>
            </a:r>
          </a:p>
          <a:p>
            <a:r>
              <a:rPr lang="en-US" dirty="0"/>
              <a:t>&lt;note&gt;</a:t>
            </a:r>
          </a:p>
          <a:p>
            <a:r>
              <a:rPr lang="en-US" dirty="0"/>
              <a:t>  &lt;to&gt;you&lt;/to&gt;</a:t>
            </a:r>
          </a:p>
          <a:p>
            <a:r>
              <a:rPr lang="en-US" dirty="0"/>
              <a:t>  &lt;from&gt;</a:t>
            </a:r>
            <a:r>
              <a:rPr lang="en-US" dirty="0" err="1"/>
              <a:t>zirajs</a:t>
            </a:r>
            <a:r>
              <a:rPr lang="en-US" dirty="0"/>
              <a:t>&lt;/from&gt;</a:t>
            </a:r>
          </a:p>
          <a:p>
            <a:r>
              <a:rPr lang="en-US" dirty="0"/>
              <a:t>  &lt;heading&gt;Note&lt;/heading&gt;</a:t>
            </a:r>
          </a:p>
          <a:p>
            <a:r>
              <a:rPr lang="en-US" dirty="0"/>
              <a:t>  &lt;body&gt;&amp;</a:t>
            </a:r>
            <a:r>
              <a:rPr lang="en-US" dirty="0" err="1"/>
              <a:t>xxe</a:t>
            </a:r>
            <a:r>
              <a:rPr lang="en-US" dirty="0"/>
              <a:t>;&lt;/body&gt;</a:t>
            </a:r>
          </a:p>
          <a:p>
            <a:r>
              <a:rPr lang="en-US" dirty="0"/>
              <a:t>&lt;/note&gt;"""</a:t>
            </a:r>
          </a:p>
          <a:p>
            <a:endParaRPr lang="en-US" dirty="0"/>
          </a:p>
          <a:p>
            <a:r>
              <a:rPr lang="en-US" dirty="0"/>
              <a:t>parser = </a:t>
            </a:r>
            <a:r>
              <a:rPr lang="en-US" dirty="0" err="1"/>
              <a:t>etree.XMLParser</a:t>
            </a:r>
            <a:r>
              <a:rPr lang="en-US" dirty="0"/>
              <a:t>(</a:t>
            </a:r>
            <a:r>
              <a:rPr lang="en-US" dirty="0" err="1"/>
              <a:t>load_dtd</a:t>
            </a:r>
            <a:r>
              <a:rPr lang="en-US" dirty="0"/>
              <a:t>=True, </a:t>
            </a:r>
            <a:r>
              <a:rPr lang="en-US" dirty="0" err="1"/>
              <a:t>resolve_entities</a:t>
            </a:r>
            <a:r>
              <a:rPr lang="en-US" dirty="0"/>
              <a:t>=True)</a:t>
            </a:r>
            <a:endParaRPr lang="ko-KR" altLang="en-US" dirty="0"/>
          </a:p>
          <a:p>
            <a:r>
              <a:rPr lang="en-US" dirty="0"/>
              <a:t>root = </a:t>
            </a:r>
            <a:r>
              <a:rPr lang="en-US" dirty="0" err="1"/>
              <a:t>etree.fromstring</a:t>
            </a:r>
            <a:r>
              <a:rPr lang="en-US" dirty="0"/>
              <a:t>(</a:t>
            </a:r>
            <a:r>
              <a:rPr lang="en-US" dirty="0" err="1"/>
              <a:t>xml.encode</a:t>
            </a:r>
            <a:r>
              <a:rPr lang="en-US" dirty="0"/>
              <a:t>(), parser=parser)</a:t>
            </a:r>
          </a:p>
          <a:p>
            <a:r>
              <a:rPr lang="en-US" dirty="0"/>
              <a:t>print(</a:t>
            </a:r>
            <a:r>
              <a:rPr lang="en-US" dirty="0" err="1"/>
              <a:t>etree.tostring</a:t>
            </a:r>
            <a:r>
              <a:rPr lang="en-US" dirty="0"/>
              <a:t>(root, </a:t>
            </a:r>
            <a:r>
              <a:rPr lang="en-US" dirty="0" err="1"/>
              <a:t>pretty_print</a:t>
            </a:r>
            <a:r>
              <a:rPr lang="en-US" dirty="0"/>
              <a:t>=True).decode())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956A8-DD90-F331-0253-7C818FEB79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183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inxinc/nginx-wiki/blob/master/source/start/topics/tutorials/config_pitfalls.rs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887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7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64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&amp; XXE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웹 보안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6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5D7FF-9C11-A902-6E7D-3731539B9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43AC66-F451-23C9-99FB-66B1758143C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PHP?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31F1B-899F-C037-CD5D-2DEADE7BE11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292FA4-759C-713D-014D-603168EDBB1D}"/>
              </a:ext>
            </a:extLst>
          </p:cNvPr>
          <p:cNvSpPr txBox="1"/>
          <p:nvPr/>
        </p:nvSpPr>
        <p:spPr>
          <a:xfrm>
            <a:off x="360000" y="6190223"/>
            <a:ext cx="3941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webshell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MS Defender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삭제시킨다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1C09AF-5C96-2BF5-5A06-DB46BBF17FB3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0AA5E8F-20F8-82F4-15BA-F7A1E1E1BA5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66079F4-176C-006D-883C-63FD94A23D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B4EE98C-74E4-E518-97C9-F08C2F04806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5C664E-C545-A060-3E65-CAD23D04821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DCF665C-DF8F-EBAB-D640-238ED3A50FDD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E2AFF62-B545-BDEF-5DD1-D20530F8F93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E1356A-EA68-FC6A-3D05-CF12D016C66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3DC342-34CD-DAFE-3BF6-2AF9C643842A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3619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DED8C-29A0-B4F5-8054-D318C5469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214DC8-3143-74AF-E9C6-6B60160457B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Webservers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E1D54F-8134-AF5F-4F2B-07B8BA5B5E3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Default behavior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다르다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53D79A-4875-D2E2-5921-9E7E137A77A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BD85E4-9C39-A935-AD1F-036C37CC9898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7B820E6-E39C-ECCE-E1DA-CDD66E17254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69902B1-DC90-21FD-C716-4C3D4F3FB94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C9FF5CD-C3CD-488D-5B80-9305FDDD3D2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Apache 	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php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 </a:t>
              </a:r>
              <a:r>
                <a:rPr lang="ko-KR" altLang="en-US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기본 실행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A0B5D6-7EBD-6D8B-C130-B457F2B142F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Nginx		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php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 기본 실행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E6F809-3638-E7DE-33A1-7EF4C166228A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mod_php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설치시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default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5401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67B87-A6CA-03BF-6385-8A615E8B4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1D3865-2C0B-4E39-B8DF-1CE52C14519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Webservers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F69BB6-A2C6-95E0-B2B3-8F02D62643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83D132-95FA-4671-CEB4-75A441A94DAC}"/>
              </a:ext>
            </a:extLst>
          </p:cNvPr>
          <p:cNvSpPr txBox="1"/>
          <p:nvPr/>
        </p:nvSpPr>
        <p:spPr>
          <a:xfrm>
            <a:off x="360000" y="6190223"/>
            <a:ext cx="421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Nginx wiki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흔한 실수들을 읽을 수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301BECC-B414-B1E9-38A2-648A7DB368E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59F04E-C595-381D-2841-8FB8BE1D4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52" y="2309400"/>
            <a:ext cx="7238895" cy="22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25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BBF1D-CD14-79DA-8866-ACEC0D9F5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093D92-3673-5567-A804-D292FA99D47D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XXE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D0E850-EDCC-55AB-8D99-9E5E4C759BB8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Vunerable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XML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BC272D-3E86-8AD5-2FA0-77B99964870E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096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4D6528-DEAB-BA5A-48DA-624D02144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B17B16-2DF9-CA77-2101-72605A34E69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9AB1A5-AC16-5861-BC91-B148A9D0C2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A71818-53E5-471A-6DBC-A4AF2CBA275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https://www.w3.org/TR/xml/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26E7971-EF93-8267-46FA-CAA5591B93D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1648B63-E19E-62A4-992D-B6017A5D6455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D70FF7-F9AD-B8C1-3A3E-D79C9261CA5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데이터 구조를 정의하는 언어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5846978-E273-FB0F-F8F2-CF9DBB8BF25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구조화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확장성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7376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A1300-1E0A-C1A5-AB61-A84B11F73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BBDC91-1145-3146-7F38-FF963B0D87E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3D0F10-3995-4D08-0F26-17126CBC335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292A3C-4339-6721-655F-B29CB8C99CBC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https://www.w3.org/TR/xml/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E164CD8-1055-9113-8CBA-070B80928CC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EB4AA03-E70D-CDE9-E11C-52C01656B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448" y="2055412"/>
            <a:ext cx="4015104" cy="274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43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5D053-44FF-0559-2F37-F49780C2F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FA392D-5F4E-6320-EFF9-E303028D46A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51CC25-5514-70C6-D0B9-D1C07FCC176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Basics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F8D34AD-4B61-4BE2-D42E-E3E23EB201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9BC76E-BC15-4650-660D-F4872CE87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268" y="1771166"/>
            <a:ext cx="4659464" cy="331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17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D95D7-2FE3-4AB6-6D65-4C265D096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483E29-1CBA-141B-5787-7A257CC11DC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455349-A983-7132-E621-C6597A6ABF2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Namespace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8924FC-1F97-FC20-93EA-F0A49569990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6053B-FCD9-32A4-C289-6DF2F3EBA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999" y="1987787"/>
            <a:ext cx="7344002" cy="2882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2BC73A-DB6D-C51A-15F0-D84CD0F41825}"/>
              </a:ext>
            </a:extLst>
          </p:cNvPr>
          <p:cNvSpPr txBox="1"/>
          <p:nvPr/>
        </p:nvSpPr>
        <p:spPr>
          <a:xfrm>
            <a:off x="360000" y="6190223"/>
            <a:ext cx="3846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겹치는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element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attribute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구분하게 해준다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6472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E7ACC-E239-090B-33F3-C05BDED6C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C74560-DF49-3F0D-877D-54B6FA6A9AD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DTD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C3F2DC-95D9-544F-B6FC-70FBAFC6786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DA0AF9-8C21-05BC-80DE-D0897EB1EB6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Document Type Definition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9D2730C-3CBB-2A0F-FE07-DF298FE8550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E0CB660-4C30-963D-7ABE-0910EBBE6D6D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818B16-E5B9-07F9-B5DA-9DC034A0271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XML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구조를 정의할 수 있는 문법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6546580-5796-DEE2-96EA-1938198FEF1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이름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엔티티 등을 정의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979ECF-77BC-4865-4159-9143C9917DBD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내부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외부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DTD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702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CA8CF-2091-119D-3419-372DEEC33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C4F0D0-84DA-592A-70CF-812490C89C1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DTD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1554A6-C9E8-8CB2-E0DA-582861470CA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AE0AEC-344D-5CB7-D800-06FCC7C8565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AFE9B-EEFF-DF50-6835-0BF0B5CE3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31" y="2192662"/>
            <a:ext cx="4572000" cy="31063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393E31F-B3CF-E70D-6562-6F3B47433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569" y="2192662"/>
            <a:ext cx="4572000" cy="252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8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1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 traversal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5172D-EB46-D49C-6B02-6FAF37745C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51704A-6D59-F334-5AD0-E3FAE006C47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DTD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B875BF-7A2D-3129-E55A-36E85B0E140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BB4761-859D-D505-16D1-1495649F9F2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Document Type Definition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5557C20-7AD3-3C57-F420-F56FBE2027F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489DB9C-878A-9897-198B-1EDC32493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21611"/>
              </p:ext>
            </p:extLst>
          </p:nvPr>
        </p:nvGraphicFramePr>
        <p:xfrm>
          <a:off x="1259999" y="2340000"/>
          <a:ext cx="6834430" cy="2758572"/>
        </p:xfrm>
        <a:graphic>
          <a:graphicData uri="http://schemas.openxmlformats.org/drawingml/2006/table">
            <a:tbl>
              <a:tblPr/>
              <a:tblGrid>
                <a:gridCol w="2580481">
                  <a:extLst>
                    <a:ext uri="{9D8B030D-6E8A-4147-A177-3AD203B41FA5}">
                      <a16:colId xmlns:a16="http://schemas.microsoft.com/office/drawing/2014/main" val="2276847727"/>
                    </a:ext>
                  </a:extLst>
                </a:gridCol>
                <a:gridCol w="4253949">
                  <a:extLst>
                    <a:ext uri="{9D8B030D-6E8A-4147-A177-3AD203B41FA5}">
                      <a16:colId xmlns:a16="http://schemas.microsoft.com/office/drawing/2014/main" val="3217068535"/>
                    </a:ext>
                  </a:extLst>
                </a:gridCol>
              </a:tblGrid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선언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설명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7933304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&lt;!ELEMENT&gt;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이름과 구조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490863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&lt;!ATTLIST&gt;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attribute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677807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&lt;!ENTITY&gt;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엔티티를 정의 ☆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929931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&lt;!NOTATION&gt;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데이터의 해석 방식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6596923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&lt;!DOCTYPE&gt;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DOCTYPE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2822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06339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CE062-03CF-0499-84D6-1FBD78F7C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AD8782-6978-EE75-2587-BC719980EA9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600F58-6F4D-84A5-D2C8-27B5E4DBD5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6471E3-E3BD-181E-EBDA-9B2E480DFC9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Document Type Definition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D7639E0-D541-FE11-7BC6-B1C01872DBE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7CD6C36-AA05-1624-3957-E73E1CDD4CD6}"/>
              </a:ext>
            </a:extLst>
          </p:cNvPr>
          <p:cNvGraphicFramePr>
            <a:graphicFrameLocks noGrp="1"/>
          </p:cNvGraphicFramePr>
          <p:nvPr/>
        </p:nvGraphicFramePr>
        <p:xfrm>
          <a:off x="1259999" y="2340000"/>
          <a:ext cx="6834430" cy="2758572"/>
        </p:xfrm>
        <a:graphic>
          <a:graphicData uri="http://schemas.openxmlformats.org/drawingml/2006/table">
            <a:tbl>
              <a:tblPr/>
              <a:tblGrid>
                <a:gridCol w="2580481">
                  <a:extLst>
                    <a:ext uri="{9D8B030D-6E8A-4147-A177-3AD203B41FA5}">
                      <a16:colId xmlns:a16="http://schemas.microsoft.com/office/drawing/2014/main" val="2276847727"/>
                    </a:ext>
                  </a:extLst>
                </a:gridCol>
                <a:gridCol w="4253949">
                  <a:extLst>
                    <a:ext uri="{9D8B030D-6E8A-4147-A177-3AD203B41FA5}">
                      <a16:colId xmlns:a16="http://schemas.microsoft.com/office/drawing/2014/main" val="3217068535"/>
                    </a:ext>
                  </a:extLst>
                </a:gridCol>
              </a:tblGrid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선언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설명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7933304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&lt;!ELEMENT&gt;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이름과 구조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490863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&lt;!ATTLIST&gt;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attribute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677807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&lt;!ENTITY&gt;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엔티티를 정의 ☆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929931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&lt;!NOTATION&gt;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데이터의 해석 방식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6596923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&lt;!DOCTYPE&gt;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DOCTYPE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2822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349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2AB8F-5489-D569-556D-4E94BA3A3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CC728F-509C-4621-9938-10D1DEF097D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과제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[Movie time table]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AB8A2-733F-153D-4417-C89F196C929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dreamhack.io/wargame/challenges/1887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3E368E-F37C-8CFE-E2AE-3A0DF512CB0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Document Type Definition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BB7821-993D-D5E8-2C97-9B1AF344973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F5FA534-FDF3-40E5-CFA5-A14F32141C56}"/>
              </a:ext>
            </a:extLst>
          </p:cNvPr>
          <p:cNvGraphicFramePr>
            <a:graphicFrameLocks noGrp="1"/>
          </p:cNvGraphicFramePr>
          <p:nvPr/>
        </p:nvGraphicFramePr>
        <p:xfrm>
          <a:off x="1259999" y="2340000"/>
          <a:ext cx="6834430" cy="2758572"/>
        </p:xfrm>
        <a:graphic>
          <a:graphicData uri="http://schemas.openxmlformats.org/drawingml/2006/table">
            <a:tbl>
              <a:tblPr/>
              <a:tblGrid>
                <a:gridCol w="2580481">
                  <a:extLst>
                    <a:ext uri="{9D8B030D-6E8A-4147-A177-3AD203B41FA5}">
                      <a16:colId xmlns:a16="http://schemas.microsoft.com/office/drawing/2014/main" val="2276847727"/>
                    </a:ext>
                  </a:extLst>
                </a:gridCol>
                <a:gridCol w="4253949">
                  <a:extLst>
                    <a:ext uri="{9D8B030D-6E8A-4147-A177-3AD203B41FA5}">
                      <a16:colId xmlns:a16="http://schemas.microsoft.com/office/drawing/2014/main" val="3217068535"/>
                    </a:ext>
                  </a:extLst>
                </a:gridCol>
              </a:tblGrid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선언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설명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7933304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&lt;!ELEMENT&gt;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이름과 구조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490863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&lt;!ATTLIST&gt;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element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의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attribute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677807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&lt;!ENTITY&gt;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엔티티를 정의 ☆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9299312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&lt;!NOTATION&gt;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데이터의 해석 방식 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6596923"/>
                  </a:ext>
                </a:extLst>
              </a:tr>
              <a:tr h="4597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  <a:latin typeface="D2Coding" panose="020B0609020101020101" pitchFamily="49" charset="-127"/>
                          <a:ea typeface="D2Coding" panose="020B0609020101020101" pitchFamily="49" charset="-127"/>
                        </a:rPr>
                        <a:t>&lt;!DOCTYPE&gt;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DOCTYPE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Pub돋움체 Bold" panose="00000800000000000000" pitchFamily="2" charset="-127"/>
                          <a:ea typeface="KoPub돋움체 Bold" panose="00000800000000000000" pitchFamily="2" charset="-127"/>
                        </a:rPr>
                        <a:t>정의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2822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377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vulnerabilty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파일업로드 과정의 취약점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name, type, contents, or size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 업로드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+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추가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payload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실행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CACF3-B923-1A9D-1F63-A0DB2F6B88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이것들에 대한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validation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없을 경우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02360-E0ED-2B6B-73C1-4C477F1A1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ECB0C8-EFDC-1633-5E27-7BA612CAEBD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vulnerabilty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CB647A-6C31-F092-67C9-C63942C61BF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79BD52-1139-A175-6E83-9F7BD85867A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87F19B2-AFB3-4488-B241-93E060304E8B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9042D6C-19EA-1DB0-804F-A914C1DCEC2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				(stored XSS)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D92874F-29AE-B659-45C6-0DE06C19678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Webshell</a:t>
              </a:r>
              <a:endParaRPr lang="ko-KR" altLang="en-US" sz="32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EBB09F-5297-96A8-FBFA-32B284A0853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서버를 통해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shell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열린다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4920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BE42BB-1583-38C9-33F5-FA94C3F67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516FA5-B727-B8AE-7532-535C18B349B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vulnerabilty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FBECFF-4F04-EA1E-9F98-CC7BF87BF60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8B43D2-A8CF-6887-9495-9304A25AB51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A9ACFE-358C-454D-1D1A-2EEFFBF50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19" y="2561994"/>
            <a:ext cx="8026561" cy="11755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8DACD-B61E-B68D-C30E-5C9052E1B146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 Traversal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→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195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CF474-0A13-D8C8-A226-63F865839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5433B0-D35F-115F-D8E3-5107B115C1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 Traversal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929E4F-3C04-B847-CC82-5EEF207F957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9A2389-A6C2-7D62-C1D3-B5F5F7C90FF7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E7ECA9-7E24-8985-BB04-5DE991345034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8691B3F-8BD7-DD7F-FC94-893B549D13F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70D10FE-F431-A80B-6596-80C5ED5B23F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20C3EB-AD13-09B6-FCD7-E0F45665413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3BCF7B-740A-BA98-7C87-BA0084C35A4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0ABD27-ADC9-2E34-4E22-39AB3E66A71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D5DDD62-8668-2DE7-47AA-BCAB2647753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5E08ECF-0B40-9244-DBB6-322D4FD67D9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A22140E-A643-E3C5-FADB-A3CB10252951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450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98F48-4ECF-72A8-7AB9-22B570974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E2DE40-C9DC-DC6E-9174-7ED0E5A3DFF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 [file-download-1]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4A941B-A19B-45CA-1792-36643DF3714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http://dreamhack.io/wargame/challenges/37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F72751-3440-DADA-F90F-6A0C42913C6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매우 간단한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path-traversal !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1A97146-EBAE-1B22-DA80-8597E327086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07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AAC840-1E19-652F-9577-83B806498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29F34C-4931-B930-BA05-F0E0A8D7FCA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filestorage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BDFB7-5F04-A322-68D6-6DA4272E83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http://dreamhack.io/wargame/challenges/643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358398-E0ED-4AAC-010D-7D216ED8C6C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680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88A5F-B632-6DCC-63B5-5F0BF8BCD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EC697FB-F936-2242-C670-A83FB888C002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2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CF7CA8-F255-C049-E1F1-972DC3679F8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shell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1731A5-91C2-D997-8E7D-CD75F6EFA6B4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015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1439</TotalTime>
  <Words>907</Words>
  <Application>Microsoft Office PowerPoint</Application>
  <PresentationFormat>On-screen Show (4:3)</PresentationFormat>
  <Paragraphs>207</Paragraphs>
  <Slides>25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D2Coding</vt:lpstr>
      <vt:lpstr>KoPub돋움체_Pro Bold</vt:lpstr>
      <vt:lpstr>Times New Roman</vt:lpstr>
      <vt:lpstr>Calibri</vt:lpstr>
      <vt:lpstr>KoPub돋움체 Bold</vt:lpstr>
      <vt:lpstr>Arial</vt:lpstr>
      <vt:lpstr>Calibri Light</vt:lpstr>
      <vt:lpstr>맑은 고딕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223</cp:revision>
  <dcterms:created xsi:type="dcterms:W3CDTF">2025-07-26T06:54:06Z</dcterms:created>
  <dcterms:modified xsi:type="dcterms:W3CDTF">2025-09-07T10:39:08Z</dcterms:modified>
</cp:coreProperties>
</file>

<file path=docProps/thumbnail.jpeg>
</file>